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581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E3FDE-31A8-474D-8241-28304073C3AC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85C94-5B71-4B92-A9D6-D100C9929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140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E3FDE-31A8-474D-8241-28304073C3AC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85C94-5B71-4B92-A9D6-D100C9929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947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E3FDE-31A8-474D-8241-28304073C3AC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85C94-5B71-4B92-A9D6-D100C9929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816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E3FDE-31A8-474D-8241-28304073C3AC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85C94-5B71-4B92-A9D6-D100C9929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460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E3FDE-31A8-474D-8241-28304073C3AC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85C94-5B71-4B92-A9D6-D100C9929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81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E3FDE-31A8-474D-8241-28304073C3AC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85C94-5B71-4B92-A9D6-D100C9929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43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E3FDE-31A8-474D-8241-28304073C3AC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85C94-5B71-4B92-A9D6-D100C9929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622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E3FDE-31A8-474D-8241-28304073C3AC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85C94-5B71-4B92-A9D6-D100C9929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303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E3FDE-31A8-474D-8241-28304073C3AC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85C94-5B71-4B92-A9D6-D100C9929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786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E3FDE-31A8-474D-8241-28304073C3AC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85C94-5B71-4B92-A9D6-D100C9929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231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E3FDE-31A8-474D-8241-28304073C3AC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85C94-5B71-4B92-A9D6-D100C9929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470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E3FDE-31A8-474D-8241-28304073C3AC}" type="datetimeFigureOut">
              <a:rPr lang="en-US" smtClean="0"/>
              <a:t>4/2/2020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185C94-5B71-4B92-A9D6-D100C99291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534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7445088"/>
              </p:ext>
            </p:extLst>
          </p:nvPr>
        </p:nvGraphicFramePr>
        <p:xfrm>
          <a:off x="533760" y="43232"/>
          <a:ext cx="9693656" cy="66304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49624">
                  <a:extLst>
                    <a:ext uri="{9D8B030D-6E8A-4147-A177-3AD203B41FA5}">
                      <a16:colId xmlns:a16="http://schemas.microsoft.com/office/drawing/2014/main" val="3658782441"/>
                    </a:ext>
                  </a:extLst>
                </a:gridCol>
                <a:gridCol w="5844032">
                  <a:extLst>
                    <a:ext uri="{9D8B030D-6E8A-4147-A177-3AD203B41FA5}">
                      <a16:colId xmlns:a16="http://schemas.microsoft.com/office/drawing/2014/main" val="2001290649"/>
                    </a:ext>
                  </a:extLst>
                </a:gridCol>
              </a:tblGrid>
              <a:tr h="362568">
                <a:tc gridSpan="2">
                  <a:txBody>
                    <a:bodyPr/>
                    <a:lstStyle/>
                    <a:p>
                      <a:pPr marL="0" indent="3200400" algn="l"/>
                      <a:r>
                        <a:rPr lang="en-US" b="1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Grades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1 to 2</a:t>
                      </a:r>
                      <a:endParaRPr lang="en-US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1509092"/>
                  </a:ext>
                </a:extLst>
              </a:tr>
              <a:tr h="923804">
                <a:tc>
                  <a:txBody>
                    <a:bodyPr/>
                    <a:lstStyle/>
                    <a:p>
                      <a:pPr algn="r"/>
                      <a:endParaRPr lang="en-US" sz="1400" b="1" dirty="0" smtClean="0">
                        <a:latin typeface="Century Gothic" panose="020B0502020202020204" pitchFamily="34" charset="0"/>
                      </a:endParaRPr>
                    </a:p>
                    <a:p>
                      <a:pPr algn="r"/>
                      <a:r>
                        <a:rPr lang="en-US" sz="1400" b="1" dirty="0" smtClean="0">
                          <a:latin typeface="Century Gothic" panose="020B0502020202020204" pitchFamily="34" charset="0"/>
                        </a:rPr>
                        <a:t>5 to 10 minutes </a:t>
                      </a:r>
                    </a:p>
                    <a:p>
                      <a:pPr algn="r"/>
                      <a:r>
                        <a:rPr lang="en-US" sz="1400" b="1" dirty="0" smtClean="0">
                          <a:latin typeface="Century Gothic" panose="020B0502020202020204" pitchFamily="34" charset="0"/>
                        </a:rPr>
                        <a:t>Religion</a:t>
                      </a:r>
                    </a:p>
                    <a:p>
                      <a:pPr algn="r"/>
                      <a:endParaRPr lang="en-US" sz="14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4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82292371"/>
                  </a:ext>
                </a:extLst>
              </a:tr>
              <a:tr h="1361896">
                <a:tc>
                  <a:txBody>
                    <a:bodyPr/>
                    <a:lstStyle/>
                    <a:p>
                      <a:pPr algn="r"/>
                      <a:endParaRPr lang="en-US" sz="1400" b="1" dirty="0" smtClean="0">
                        <a:latin typeface="Century Gothic" panose="020B0502020202020204" pitchFamily="34" charset="0"/>
                      </a:endParaRPr>
                    </a:p>
                    <a:p>
                      <a:pPr algn="r"/>
                      <a:endParaRPr lang="en-US" sz="1400" b="1" dirty="0" smtClean="0">
                        <a:latin typeface="Century Gothic" panose="020B0502020202020204" pitchFamily="34" charset="0"/>
                      </a:endParaRPr>
                    </a:p>
                    <a:p>
                      <a:pPr algn="r"/>
                      <a:r>
                        <a:rPr lang="en-US" sz="1400" b="1" dirty="0" smtClean="0">
                          <a:latin typeface="Century Gothic" panose="020B0502020202020204" pitchFamily="34" charset="0"/>
                        </a:rPr>
                        <a:t>20 to 25 minutes daily   </a:t>
                      </a:r>
                    </a:p>
                    <a:p>
                      <a:pPr algn="r"/>
                      <a:r>
                        <a:rPr lang="en-US" sz="1400" b="1" dirty="0" smtClean="0">
                          <a:latin typeface="Century Gothic" panose="020B0502020202020204" pitchFamily="34" charset="0"/>
                        </a:rPr>
                        <a:t>Reading</a:t>
                      </a:r>
                    </a:p>
                    <a:p>
                      <a:pPr algn="r"/>
                      <a:endParaRPr lang="en-US" sz="1400" b="1" dirty="0" smtClean="0">
                        <a:latin typeface="Century Gothic" panose="020B0502020202020204" pitchFamily="34" charset="0"/>
                      </a:endParaRPr>
                    </a:p>
                    <a:p>
                      <a:pPr algn="r"/>
                      <a:endParaRPr lang="en-US" sz="14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 smtClean="0">
                          <a:latin typeface="Century Gothic" panose="020B0502020202020204" pitchFamily="34" charset="0"/>
                        </a:rPr>
                        <a:t> Science/Social/Health connections</a:t>
                      </a:r>
                      <a:r>
                        <a:rPr lang="en-US" sz="1400" b="0" baseline="0" dirty="0" smtClean="0">
                          <a:latin typeface="Century Gothic" panose="020B0502020202020204" pitchFamily="34" charset="0"/>
                        </a:rPr>
                        <a:t> (as appropriate) </a:t>
                      </a:r>
                      <a:endParaRPr lang="en-US" sz="14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47508081"/>
                  </a:ext>
                </a:extLst>
              </a:tr>
              <a:tr h="1444192">
                <a:tc>
                  <a:txBody>
                    <a:bodyPr/>
                    <a:lstStyle/>
                    <a:p>
                      <a:pPr algn="r"/>
                      <a:endParaRPr lang="en-US" sz="1400" b="1" dirty="0" smtClean="0">
                        <a:latin typeface="Century Gothic" panose="020B0502020202020204" pitchFamily="34" charset="0"/>
                      </a:endParaRPr>
                    </a:p>
                    <a:p>
                      <a:pPr algn="r"/>
                      <a:endParaRPr lang="en-US" sz="1400" b="1" dirty="0" smtClean="0">
                        <a:latin typeface="Century Gothic" panose="020B0502020202020204" pitchFamily="34" charset="0"/>
                      </a:endParaRPr>
                    </a:p>
                    <a:p>
                      <a:pPr algn="r"/>
                      <a:r>
                        <a:rPr lang="en-US" sz="1400" b="1" dirty="0" smtClean="0">
                          <a:latin typeface="Century Gothic" panose="020B0502020202020204" pitchFamily="34" charset="0"/>
                        </a:rPr>
                        <a:t>20 to 25 minutes</a:t>
                      </a:r>
                    </a:p>
                    <a:p>
                      <a:pPr algn="r"/>
                      <a:r>
                        <a:rPr lang="en-US" sz="1400" b="1" dirty="0" smtClean="0">
                          <a:latin typeface="Century Gothic" panose="020B0502020202020204" pitchFamily="34" charset="0"/>
                        </a:rPr>
                        <a:t>three times a week </a:t>
                      </a:r>
                    </a:p>
                    <a:p>
                      <a:pPr algn="r"/>
                      <a:r>
                        <a:rPr lang="en-US" sz="1400" b="1" dirty="0" smtClean="0">
                          <a:latin typeface="Century Gothic" panose="020B0502020202020204" pitchFamily="34" charset="0"/>
                        </a:rPr>
                        <a:t>Writing</a:t>
                      </a:r>
                    </a:p>
                    <a:p>
                      <a:pPr algn="r"/>
                      <a:endParaRPr lang="en-US" sz="1400" b="1" dirty="0" smtClean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 smtClean="0">
                          <a:latin typeface="Century Gothic" panose="020B0502020202020204" pitchFamily="34" charset="0"/>
                        </a:rPr>
                        <a:t>Science/Social/Health</a:t>
                      </a:r>
                      <a:r>
                        <a:rPr lang="en-US" sz="1400" b="0" baseline="0" dirty="0" smtClean="0">
                          <a:latin typeface="Century Gothic" panose="020B0502020202020204" pitchFamily="34" charset="0"/>
                        </a:rPr>
                        <a:t> connections (as appropriate)</a:t>
                      </a:r>
                      <a:endParaRPr lang="en-US" sz="14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10623500"/>
                  </a:ext>
                </a:extLst>
              </a:tr>
              <a:tr h="1341006">
                <a:tc>
                  <a:txBody>
                    <a:bodyPr/>
                    <a:lstStyle/>
                    <a:p>
                      <a:pPr algn="r"/>
                      <a:endParaRPr lang="en-US" sz="1400" b="1" dirty="0" smtClean="0">
                        <a:latin typeface="Century Gothic" panose="020B0502020202020204" pitchFamily="34" charset="0"/>
                      </a:endParaRPr>
                    </a:p>
                    <a:p>
                      <a:pPr algn="r"/>
                      <a:endParaRPr lang="en-US" sz="1400" b="1" dirty="0" smtClean="0">
                        <a:latin typeface="Century Gothic" panose="020B0502020202020204" pitchFamily="34" charset="0"/>
                      </a:endParaRPr>
                    </a:p>
                    <a:p>
                      <a:pPr algn="r"/>
                      <a:r>
                        <a:rPr lang="en-US" sz="1400" b="1" dirty="0" smtClean="0">
                          <a:latin typeface="Century Gothic" panose="020B0502020202020204" pitchFamily="34" charset="0"/>
                        </a:rPr>
                        <a:t>20 to 25 minutes daily  </a:t>
                      </a:r>
                    </a:p>
                    <a:p>
                      <a:pPr algn="r"/>
                      <a:r>
                        <a:rPr lang="en-US" sz="1400" b="1" dirty="0" smtClean="0">
                          <a:latin typeface="Century Gothic" panose="020B0502020202020204" pitchFamily="34" charset="0"/>
                        </a:rPr>
                        <a:t>Math</a:t>
                      </a:r>
                    </a:p>
                    <a:p>
                      <a:pPr algn="r"/>
                      <a:endParaRPr lang="en-US" sz="1400" b="1" dirty="0" smtClean="0">
                        <a:latin typeface="Century Gothic" panose="020B0502020202020204" pitchFamily="34" charset="0"/>
                      </a:endParaRPr>
                    </a:p>
                    <a:p>
                      <a:pPr algn="r"/>
                      <a:endParaRPr lang="en-US" sz="1400" b="1" dirty="0" smtClean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00064471"/>
                  </a:ext>
                </a:extLst>
              </a:tr>
              <a:tr h="1132405">
                <a:tc>
                  <a:txBody>
                    <a:bodyPr/>
                    <a:lstStyle/>
                    <a:p>
                      <a:pPr algn="r"/>
                      <a:endParaRPr lang="en-US" sz="1400" b="1" dirty="0" smtClean="0">
                        <a:latin typeface="Century Gothic" panose="020B0502020202020204" pitchFamily="34" charset="0"/>
                      </a:endParaRPr>
                    </a:p>
                    <a:p>
                      <a:pPr algn="r"/>
                      <a:r>
                        <a:rPr lang="en-US" sz="1400" b="1" dirty="0" smtClean="0">
                          <a:latin typeface="Century Gothic" panose="020B0502020202020204" pitchFamily="34" charset="0"/>
                        </a:rPr>
                        <a:t>20 to 25 minutes</a:t>
                      </a:r>
                    </a:p>
                    <a:p>
                      <a:pPr algn="r"/>
                      <a:r>
                        <a:rPr lang="en-US" sz="1400" b="1" dirty="0" smtClean="0">
                          <a:latin typeface="Century Gothic" panose="020B0502020202020204" pitchFamily="34" charset="0"/>
                        </a:rPr>
                        <a:t>three</a:t>
                      </a:r>
                      <a:r>
                        <a:rPr lang="en-US" sz="1400" b="1" baseline="0" dirty="0" smtClean="0">
                          <a:latin typeface="Century Gothic" panose="020B0502020202020204" pitchFamily="34" charset="0"/>
                        </a:rPr>
                        <a:t> times a week</a:t>
                      </a:r>
                      <a:endParaRPr lang="en-US" sz="1400" b="1" dirty="0" smtClean="0">
                        <a:latin typeface="Century Gothic" panose="020B0502020202020204" pitchFamily="34" charset="0"/>
                      </a:endParaRPr>
                    </a:p>
                    <a:p>
                      <a:pPr algn="r"/>
                      <a:r>
                        <a:rPr lang="en-US" sz="1400" b="1" dirty="0" smtClean="0">
                          <a:latin typeface="Century Gothic" panose="020B0502020202020204" pitchFamily="34" charset="0"/>
                        </a:rPr>
                        <a:t>Flex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 smtClean="0">
                          <a:latin typeface="Century Gothic" panose="020B0502020202020204" pitchFamily="34" charset="0"/>
                        </a:rPr>
                        <a:t>Phys. Ed.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 smtClean="0">
                          <a:latin typeface="Century Gothic" panose="020B0502020202020204" pitchFamily="34" charset="0"/>
                        </a:rPr>
                        <a:t>Arts Ed.</a:t>
                      </a:r>
                      <a:endParaRPr lang="en-US" sz="14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95101889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973" y="1386824"/>
            <a:ext cx="995894" cy="130607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262" y="2895275"/>
            <a:ext cx="1167315" cy="120712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973" y="4369483"/>
            <a:ext cx="1617662" cy="113995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512225" y="4505738"/>
            <a:ext cx="8088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Century Gothic" panose="020B0502020202020204" pitchFamily="34" charset="0"/>
              </a:rPr>
              <a:t>3 + 3 =</a:t>
            </a:r>
            <a:endParaRPr lang="en-US" sz="1400" b="1" dirty="0">
              <a:latin typeface="Century Gothic" panose="020B0502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122" y="5737946"/>
            <a:ext cx="1606513" cy="88994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7096" y="666772"/>
            <a:ext cx="1051552" cy="657659"/>
          </a:xfrm>
          <a:prstGeom prst="rect">
            <a:avLst/>
          </a:prstGeom>
        </p:spPr>
      </p:pic>
      <p:pic>
        <p:nvPicPr>
          <p:cNvPr id="1026" name="Picture 2" descr="Image result for cross clip art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023" y="446637"/>
            <a:ext cx="877794" cy="8777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273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5889234"/>
              </p:ext>
            </p:extLst>
          </p:nvPr>
        </p:nvGraphicFramePr>
        <p:xfrm>
          <a:off x="533760" y="43232"/>
          <a:ext cx="9693656" cy="66304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49624">
                  <a:extLst>
                    <a:ext uri="{9D8B030D-6E8A-4147-A177-3AD203B41FA5}">
                      <a16:colId xmlns:a16="http://schemas.microsoft.com/office/drawing/2014/main" val="3658782441"/>
                    </a:ext>
                  </a:extLst>
                </a:gridCol>
                <a:gridCol w="5844032">
                  <a:extLst>
                    <a:ext uri="{9D8B030D-6E8A-4147-A177-3AD203B41FA5}">
                      <a16:colId xmlns:a16="http://schemas.microsoft.com/office/drawing/2014/main" val="2001290649"/>
                    </a:ext>
                  </a:extLst>
                </a:gridCol>
              </a:tblGrid>
              <a:tr h="362568">
                <a:tc gridSpan="2">
                  <a:txBody>
                    <a:bodyPr/>
                    <a:lstStyle/>
                    <a:p>
                      <a:pPr marL="0" indent="3200400" algn="l"/>
                      <a:r>
                        <a:rPr lang="en-US" b="1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Grades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3 to 5</a:t>
                      </a:r>
                      <a:endParaRPr lang="en-US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1509092"/>
                  </a:ext>
                </a:extLst>
              </a:tr>
              <a:tr h="923804">
                <a:tc>
                  <a:txBody>
                    <a:bodyPr/>
                    <a:lstStyle/>
                    <a:p>
                      <a:pPr algn="r"/>
                      <a:endParaRPr lang="en-US" sz="1400" b="1" dirty="0" smtClean="0">
                        <a:latin typeface="Century Gothic" panose="020B0502020202020204" pitchFamily="34" charset="0"/>
                      </a:endParaRPr>
                    </a:p>
                    <a:p>
                      <a:pPr algn="r"/>
                      <a:r>
                        <a:rPr lang="en-US" sz="1400" b="1" dirty="0" smtClean="0">
                          <a:latin typeface="Century Gothic" panose="020B0502020202020204" pitchFamily="34" charset="0"/>
                        </a:rPr>
                        <a:t>5 to 10 minutes </a:t>
                      </a:r>
                    </a:p>
                    <a:p>
                      <a:pPr algn="r"/>
                      <a:r>
                        <a:rPr lang="en-US" sz="1400" b="1" dirty="0" smtClean="0">
                          <a:latin typeface="Century Gothic" panose="020B0502020202020204" pitchFamily="34" charset="0"/>
                        </a:rPr>
                        <a:t>Religion</a:t>
                      </a:r>
                    </a:p>
                    <a:p>
                      <a:pPr algn="r"/>
                      <a:endParaRPr lang="en-US" sz="14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4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82292371"/>
                  </a:ext>
                </a:extLst>
              </a:tr>
              <a:tr h="1361896">
                <a:tc>
                  <a:txBody>
                    <a:bodyPr/>
                    <a:lstStyle/>
                    <a:p>
                      <a:pPr algn="r"/>
                      <a:endParaRPr lang="en-US" sz="1400" b="1" dirty="0" smtClean="0">
                        <a:latin typeface="Century Gothic" panose="020B0502020202020204" pitchFamily="34" charset="0"/>
                      </a:endParaRPr>
                    </a:p>
                    <a:p>
                      <a:pPr algn="r"/>
                      <a:endParaRPr lang="en-US" sz="1400" b="1" dirty="0" smtClean="0">
                        <a:latin typeface="Century Gothic" panose="020B0502020202020204" pitchFamily="34" charset="0"/>
                      </a:endParaRPr>
                    </a:p>
                    <a:p>
                      <a:pPr algn="r"/>
                      <a:r>
                        <a:rPr lang="en-US" sz="1400" b="1" dirty="0" smtClean="0">
                          <a:latin typeface="Century Gothic" panose="020B0502020202020204" pitchFamily="34" charset="0"/>
                        </a:rPr>
                        <a:t>25 to 30 minutes daily   </a:t>
                      </a:r>
                    </a:p>
                    <a:p>
                      <a:pPr algn="r"/>
                      <a:r>
                        <a:rPr lang="en-US" sz="1400" b="1" dirty="0" smtClean="0">
                          <a:latin typeface="Century Gothic" panose="020B0502020202020204" pitchFamily="34" charset="0"/>
                        </a:rPr>
                        <a:t>Reading</a:t>
                      </a:r>
                    </a:p>
                    <a:p>
                      <a:pPr algn="r"/>
                      <a:endParaRPr lang="en-US" sz="1400" b="1" dirty="0" smtClean="0">
                        <a:latin typeface="Century Gothic" panose="020B0502020202020204" pitchFamily="34" charset="0"/>
                      </a:endParaRPr>
                    </a:p>
                    <a:p>
                      <a:pPr algn="r"/>
                      <a:endParaRPr lang="en-US" sz="14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 smtClean="0">
                          <a:latin typeface="Century Gothic" panose="020B0502020202020204" pitchFamily="34" charset="0"/>
                        </a:rPr>
                        <a:t> Science/Social/Health connections</a:t>
                      </a:r>
                      <a:r>
                        <a:rPr lang="en-US" sz="1400" b="0" baseline="0" dirty="0" smtClean="0">
                          <a:latin typeface="Century Gothic" panose="020B0502020202020204" pitchFamily="34" charset="0"/>
                        </a:rPr>
                        <a:t> (as appropriate) </a:t>
                      </a:r>
                      <a:endParaRPr lang="en-US" sz="14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47508081"/>
                  </a:ext>
                </a:extLst>
              </a:tr>
              <a:tr h="1444192">
                <a:tc>
                  <a:txBody>
                    <a:bodyPr/>
                    <a:lstStyle/>
                    <a:p>
                      <a:pPr algn="r"/>
                      <a:endParaRPr lang="en-US" sz="1400" b="1" dirty="0" smtClean="0">
                        <a:latin typeface="Century Gothic" panose="020B0502020202020204" pitchFamily="34" charset="0"/>
                      </a:endParaRPr>
                    </a:p>
                    <a:p>
                      <a:pPr algn="r"/>
                      <a:endParaRPr lang="en-US" sz="1400" b="1" dirty="0" smtClean="0">
                        <a:latin typeface="Century Gothic" panose="020B0502020202020204" pitchFamily="34" charset="0"/>
                      </a:endParaRPr>
                    </a:p>
                    <a:p>
                      <a:pPr algn="r"/>
                      <a:r>
                        <a:rPr lang="en-US" sz="1400" b="1" dirty="0" smtClean="0">
                          <a:latin typeface="Century Gothic" panose="020B0502020202020204" pitchFamily="34" charset="0"/>
                        </a:rPr>
                        <a:t>25 to 30 minutes</a:t>
                      </a:r>
                    </a:p>
                    <a:p>
                      <a:pPr algn="r"/>
                      <a:r>
                        <a:rPr lang="en-US" sz="1400" b="1" dirty="0" smtClean="0">
                          <a:latin typeface="Century Gothic" panose="020B0502020202020204" pitchFamily="34" charset="0"/>
                        </a:rPr>
                        <a:t>three times a week </a:t>
                      </a:r>
                    </a:p>
                    <a:p>
                      <a:pPr algn="r"/>
                      <a:r>
                        <a:rPr lang="en-US" sz="1400" b="1" dirty="0" smtClean="0">
                          <a:latin typeface="Century Gothic" panose="020B0502020202020204" pitchFamily="34" charset="0"/>
                        </a:rPr>
                        <a:t>Writing</a:t>
                      </a:r>
                    </a:p>
                    <a:p>
                      <a:pPr algn="r"/>
                      <a:endParaRPr lang="en-US" sz="1400" b="1" dirty="0" smtClean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 smtClean="0">
                          <a:latin typeface="Century Gothic" panose="020B0502020202020204" pitchFamily="34" charset="0"/>
                        </a:rPr>
                        <a:t>Science/Social/Health</a:t>
                      </a:r>
                      <a:r>
                        <a:rPr lang="en-US" sz="1400" b="0" baseline="0" dirty="0" smtClean="0">
                          <a:latin typeface="Century Gothic" panose="020B0502020202020204" pitchFamily="34" charset="0"/>
                        </a:rPr>
                        <a:t> connections (as appropriate)</a:t>
                      </a:r>
                      <a:endParaRPr lang="en-US" sz="14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10623500"/>
                  </a:ext>
                </a:extLst>
              </a:tr>
              <a:tr h="1341006">
                <a:tc>
                  <a:txBody>
                    <a:bodyPr/>
                    <a:lstStyle/>
                    <a:p>
                      <a:pPr algn="r"/>
                      <a:endParaRPr lang="en-US" sz="1400" b="1" dirty="0" smtClean="0">
                        <a:latin typeface="Century Gothic" panose="020B0502020202020204" pitchFamily="34" charset="0"/>
                      </a:endParaRPr>
                    </a:p>
                    <a:p>
                      <a:pPr algn="r"/>
                      <a:endParaRPr lang="en-US" sz="1400" b="1" dirty="0" smtClean="0">
                        <a:latin typeface="Century Gothic" panose="020B0502020202020204" pitchFamily="34" charset="0"/>
                      </a:endParaRPr>
                    </a:p>
                    <a:p>
                      <a:pPr algn="r"/>
                      <a:r>
                        <a:rPr lang="en-US" sz="1400" b="1" dirty="0" smtClean="0">
                          <a:latin typeface="Century Gothic" panose="020B0502020202020204" pitchFamily="34" charset="0"/>
                        </a:rPr>
                        <a:t>25 to 30 minutes daily  </a:t>
                      </a:r>
                    </a:p>
                    <a:p>
                      <a:pPr algn="r"/>
                      <a:r>
                        <a:rPr lang="en-US" sz="1400" b="1" dirty="0" smtClean="0">
                          <a:latin typeface="Century Gothic" panose="020B0502020202020204" pitchFamily="34" charset="0"/>
                        </a:rPr>
                        <a:t>Math</a:t>
                      </a:r>
                    </a:p>
                    <a:p>
                      <a:pPr algn="r"/>
                      <a:endParaRPr lang="en-US" sz="1400" b="1" dirty="0" smtClean="0">
                        <a:latin typeface="Century Gothic" panose="020B0502020202020204" pitchFamily="34" charset="0"/>
                      </a:endParaRPr>
                    </a:p>
                    <a:p>
                      <a:pPr algn="r"/>
                      <a:endParaRPr lang="en-US" sz="1400" b="1" dirty="0" smtClean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00064471"/>
                  </a:ext>
                </a:extLst>
              </a:tr>
              <a:tr h="1132405">
                <a:tc>
                  <a:txBody>
                    <a:bodyPr/>
                    <a:lstStyle/>
                    <a:p>
                      <a:pPr algn="r"/>
                      <a:endParaRPr lang="en-US" sz="1400" b="1" dirty="0" smtClean="0">
                        <a:latin typeface="Century Gothic" panose="020B0502020202020204" pitchFamily="34" charset="0"/>
                      </a:endParaRPr>
                    </a:p>
                    <a:p>
                      <a:pPr algn="r"/>
                      <a:r>
                        <a:rPr lang="en-US" sz="1400" b="1" dirty="0" smtClean="0">
                          <a:latin typeface="Century Gothic" panose="020B0502020202020204" pitchFamily="34" charset="0"/>
                        </a:rPr>
                        <a:t>25 to 30 minutes</a:t>
                      </a:r>
                    </a:p>
                    <a:p>
                      <a:pPr algn="r"/>
                      <a:r>
                        <a:rPr lang="en-US" sz="1400" b="1" dirty="0" smtClean="0">
                          <a:latin typeface="Century Gothic" panose="020B0502020202020204" pitchFamily="34" charset="0"/>
                        </a:rPr>
                        <a:t>three</a:t>
                      </a:r>
                      <a:r>
                        <a:rPr lang="en-US" sz="1400" b="1" baseline="0" dirty="0" smtClean="0">
                          <a:latin typeface="Century Gothic" panose="020B0502020202020204" pitchFamily="34" charset="0"/>
                        </a:rPr>
                        <a:t> times a week</a:t>
                      </a:r>
                      <a:endParaRPr lang="en-US" sz="1400" b="1" dirty="0" smtClean="0">
                        <a:latin typeface="Century Gothic" panose="020B0502020202020204" pitchFamily="34" charset="0"/>
                      </a:endParaRPr>
                    </a:p>
                    <a:p>
                      <a:pPr algn="r"/>
                      <a:r>
                        <a:rPr lang="en-US" sz="1400" b="1" dirty="0" smtClean="0">
                          <a:latin typeface="Century Gothic" panose="020B0502020202020204" pitchFamily="34" charset="0"/>
                        </a:rPr>
                        <a:t>Flex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 smtClean="0">
                          <a:latin typeface="Century Gothic" panose="020B0502020202020204" pitchFamily="34" charset="0"/>
                        </a:rPr>
                        <a:t>Phys. Ed.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 smtClean="0">
                          <a:latin typeface="Century Gothic" panose="020B0502020202020204" pitchFamily="34" charset="0"/>
                        </a:rPr>
                        <a:t>Arts Ed.</a:t>
                      </a:r>
                      <a:endParaRPr lang="en-US" sz="14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95101889"/>
                  </a:ext>
                </a:extLst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973" y="1386824"/>
            <a:ext cx="995894" cy="130607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262" y="2895275"/>
            <a:ext cx="1167315" cy="120712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973" y="4369483"/>
            <a:ext cx="1617662" cy="113995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512225" y="4505738"/>
            <a:ext cx="8088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Century Gothic" panose="020B0502020202020204" pitchFamily="34" charset="0"/>
              </a:rPr>
              <a:t>3 + 3 =</a:t>
            </a:r>
            <a:endParaRPr lang="en-US" sz="1400" b="1" dirty="0">
              <a:latin typeface="Century Gothic" panose="020B0502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122" y="5737946"/>
            <a:ext cx="1606513" cy="88994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7096" y="666772"/>
            <a:ext cx="1051552" cy="657659"/>
          </a:xfrm>
          <a:prstGeom prst="rect">
            <a:avLst/>
          </a:prstGeom>
        </p:spPr>
      </p:pic>
      <p:pic>
        <p:nvPicPr>
          <p:cNvPr id="1026" name="Picture 2" descr="Image result for cross clip art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023" y="446637"/>
            <a:ext cx="877794" cy="8777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8821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8269475"/>
              </p:ext>
            </p:extLst>
          </p:nvPr>
        </p:nvGraphicFramePr>
        <p:xfrm>
          <a:off x="533760" y="43232"/>
          <a:ext cx="9693656" cy="66304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6560">
                  <a:extLst>
                    <a:ext uri="{9D8B030D-6E8A-4147-A177-3AD203B41FA5}">
                      <a16:colId xmlns:a16="http://schemas.microsoft.com/office/drawing/2014/main" val="3658782441"/>
                    </a:ext>
                  </a:extLst>
                </a:gridCol>
                <a:gridCol w="7667096">
                  <a:extLst>
                    <a:ext uri="{9D8B030D-6E8A-4147-A177-3AD203B41FA5}">
                      <a16:colId xmlns:a16="http://schemas.microsoft.com/office/drawing/2014/main" val="2001290649"/>
                    </a:ext>
                  </a:extLst>
                </a:gridCol>
              </a:tblGrid>
              <a:tr h="362568">
                <a:tc gridSpan="2">
                  <a:txBody>
                    <a:bodyPr/>
                    <a:lstStyle/>
                    <a:p>
                      <a:pPr marL="0" indent="3200400" algn="l"/>
                      <a:r>
                        <a:rPr lang="en-US" b="1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Grades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6 to 8</a:t>
                      </a:r>
                      <a:endParaRPr lang="en-US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1509092"/>
                  </a:ext>
                </a:extLst>
              </a:tr>
              <a:tr h="923804">
                <a:tc>
                  <a:txBody>
                    <a:bodyPr/>
                    <a:lstStyle/>
                    <a:p>
                      <a:pPr algn="r"/>
                      <a:endParaRPr lang="en-US" sz="1400" b="1" dirty="0" smtClean="0">
                        <a:latin typeface="Century Gothic" panose="020B0502020202020204" pitchFamily="34" charset="0"/>
                      </a:endParaRPr>
                    </a:p>
                    <a:p>
                      <a:pPr algn="r"/>
                      <a:r>
                        <a:rPr lang="en-US" sz="1400" b="1" dirty="0" smtClean="0">
                          <a:latin typeface="Century Gothic" panose="020B0502020202020204" pitchFamily="34" charset="0"/>
                        </a:rPr>
                        <a:t>5 to 10 minutes </a:t>
                      </a:r>
                    </a:p>
                    <a:p>
                      <a:pPr algn="r"/>
                      <a:r>
                        <a:rPr lang="en-US" sz="1400" b="1" dirty="0" smtClean="0">
                          <a:latin typeface="Century Gothic" panose="020B0502020202020204" pitchFamily="34" charset="0"/>
                        </a:rPr>
                        <a:t>Religion</a:t>
                      </a:r>
                    </a:p>
                    <a:p>
                      <a:pPr algn="r"/>
                      <a:endParaRPr lang="en-US" sz="14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sz="14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82292371"/>
                  </a:ext>
                </a:extLst>
              </a:tr>
              <a:tr h="1361896">
                <a:tc>
                  <a:txBody>
                    <a:bodyPr/>
                    <a:lstStyle/>
                    <a:p>
                      <a:pPr algn="r"/>
                      <a:endParaRPr lang="en-US" sz="1400" b="1" dirty="0" smtClean="0">
                        <a:latin typeface="Century Gothic" panose="020B0502020202020204" pitchFamily="34" charset="0"/>
                      </a:endParaRPr>
                    </a:p>
                    <a:p>
                      <a:pPr algn="r"/>
                      <a:endParaRPr lang="en-US" sz="1400" b="1" dirty="0" smtClean="0">
                        <a:latin typeface="Century Gothic" panose="020B0502020202020204" pitchFamily="34" charset="0"/>
                      </a:endParaRPr>
                    </a:p>
                    <a:p>
                      <a:pPr algn="r"/>
                      <a:r>
                        <a:rPr lang="en-US" sz="1400" b="1" dirty="0" smtClean="0">
                          <a:latin typeface="Century Gothic" panose="020B0502020202020204" pitchFamily="34" charset="0"/>
                        </a:rPr>
                        <a:t>30 to 45 minutes daily   </a:t>
                      </a:r>
                    </a:p>
                    <a:p>
                      <a:pPr algn="r"/>
                      <a:r>
                        <a:rPr lang="en-US" sz="1400" b="1" dirty="0" smtClean="0">
                          <a:latin typeface="Century Gothic" panose="020B0502020202020204" pitchFamily="34" charset="0"/>
                        </a:rPr>
                        <a:t>Reading</a:t>
                      </a:r>
                    </a:p>
                    <a:p>
                      <a:pPr algn="r"/>
                      <a:endParaRPr lang="en-US" sz="1400" b="1" dirty="0" smtClean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 smtClean="0">
                          <a:latin typeface="Century Gothic" panose="020B0502020202020204" pitchFamily="34" charset="0"/>
                        </a:rPr>
                        <a:t> Science/Social/Health connections</a:t>
                      </a:r>
                      <a:r>
                        <a:rPr lang="en-US" sz="1400" b="0" baseline="0" dirty="0" smtClean="0">
                          <a:latin typeface="Century Gothic" panose="020B0502020202020204" pitchFamily="34" charset="0"/>
                        </a:rPr>
                        <a:t> (as appropriate) </a:t>
                      </a:r>
                      <a:endParaRPr lang="en-US" sz="14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47508081"/>
                  </a:ext>
                </a:extLst>
              </a:tr>
              <a:tr h="1444192">
                <a:tc>
                  <a:txBody>
                    <a:bodyPr/>
                    <a:lstStyle/>
                    <a:p>
                      <a:pPr algn="r"/>
                      <a:endParaRPr lang="en-US" sz="1400" b="1" dirty="0" smtClean="0">
                        <a:latin typeface="Century Gothic" panose="020B0502020202020204" pitchFamily="34" charset="0"/>
                      </a:endParaRPr>
                    </a:p>
                    <a:p>
                      <a:pPr algn="r"/>
                      <a:endParaRPr lang="en-US" sz="1400" b="1" dirty="0" smtClean="0">
                        <a:latin typeface="Century Gothic" panose="020B0502020202020204" pitchFamily="34" charset="0"/>
                      </a:endParaRPr>
                    </a:p>
                    <a:p>
                      <a:pPr algn="r"/>
                      <a:r>
                        <a:rPr lang="en-US" sz="1400" b="1" dirty="0" smtClean="0">
                          <a:latin typeface="Century Gothic" panose="020B0502020202020204" pitchFamily="34" charset="0"/>
                        </a:rPr>
                        <a:t>30 to 45 minutes</a:t>
                      </a:r>
                    </a:p>
                    <a:p>
                      <a:pPr algn="r"/>
                      <a:r>
                        <a:rPr lang="en-US" sz="1400" b="1" dirty="0" smtClean="0">
                          <a:latin typeface="Century Gothic" panose="020B0502020202020204" pitchFamily="34" charset="0"/>
                        </a:rPr>
                        <a:t>three times a week </a:t>
                      </a:r>
                    </a:p>
                    <a:p>
                      <a:pPr algn="r"/>
                      <a:r>
                        <a:rPr lang="en-US" sz="1400" b="1" dirty="0" smtClean="0">
                          <a:latin typeface="Century Gothic" panose="020B0502020202020204" pitchFamily="34" charset="0"/>
                        </a:rPr>
                        <a:t>Writing</a:t>
                      </a:r>
                    </a:p>
                    <a:p>
                      <a:pPr algn="r"/>
                      <a:endParaRPr lang="en-US" sz="1400" b="1" dirty="0" smtClean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 smtClean="0">
                          <a:latin typeface="Century Gothic" panose="020B0502020202020204" pitchFamily="34" charset="0"/>
                        </a:rPr>
                        <a:t>Science/Social/Health</a:t>
                      </a:r>
                      <a:r>
                        <a:rPr lang="en-US" sz="1400" b="0" baseline="0" dirty="0" smtClean="0">
                          <a:latin typeface="Century Gothic" panose="020B0502020202020204" pitchFamily="34" charset="0"/>
                        </a:rPr>
                        <a:t> connections (as appropriate)</a:t>
                      </a:r>
                      <a:endParaRPr lang="en-US" sz="14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10623500"/>
                  </a:ext>
                </a:extLst>
              </a:tr>
              <a:tr h="1341006">
                <a:tc>
                  <a:txBody>
                    <a:bodyPr/>
                    <a:lstStyle/>
                    <a:p>
                      <a:pPr algn="r"/>
                      <a:endParaRPr lang="en-US" sz="1400" b="1" dirty="0" smtClean="0">
                        <a:latin typeface="Century Gothic" panose="020B0502020202020204" pitchFamily="34" charset="0"/>
                      </a:endParaRPr>
                    </a:p>
                    <a:p>
                      <a:pPr algn="r"/>
                      <a:endParaRPr lang="en-US" sz="1400" b="1" dirty="0" smtClean="0">
                        <a:latin typeface="Century Gothic" panose="020B0502020202020204" pitchFamily="34" charset="0"/>
                      </a:endParaRPr>
                    </a:p>
                    <a:p>
                      <a:pPr algn="r"/>
                      <a:r>
                        <a:rPr lang="en-US" sz="1400" b="1" dirty="0" smtClean="0">
                          <a:latin typeface="Century Gothic" panose="020B0502020202020204" pitchFamily="34" charset="0"/>
                        </a:rPr>
                        <a:t>30 to 45 minutes daily  </a:t>
                      </a:r>
                    </a:p>
                    <a:p>
                      <a:pPr algn="r"/>
                      <a:r>
                        <a:rPr lang="en-US" sz="1400" b="1" dirty="0" smtClean="0">
                          <a:latin typeface="Century Gothic" panose="020B0502020202020204" pitchFamily="34" charset="0"/>
                        </a:rPr>
                        <a:t>Math</a:t>
                      </a:r>
                    </a:p>
                    <a:p>
                      <a:pPr algn="r"/>
                      <a:endParaRPr lang="en-US" sz="1400" b="1" dirty="0" smtClean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4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00064471"/>
                  </a:ext>
                </a:extLst>
              </a:tr>
              <a:tr h="1132405">
                <a:tc>
                  <a:txBody>
                    <a:bodyPr/>
                    <a:lstStyle/>
                    <a:p>
                      <a:pPr algn="r"/>
                      <a:endParaRPr lang="en-US" sz="1400" b="1" dirty="0" smtClean="0">
                        <a:latin typeface="Century Gothic" panose="020B0502020202020204" pitchFamily="34" charset="0"/>
                      </a:endParaRPr>
                    </a:p>
                    <a:p>
                      <a:pPr algn="r"/>
                      <a:r>
                        <a:rPr lang="en-US" sz="1400" b="1" dirty="0" smtClean="0">
                          <a:latin typeface="Century Gothic" panose="020B0502020202020204" pitchFamily="34" charset="0"/>
                        </a:rPr>
                        <a:t>30 to 45 minutes</a:t>
                      </a:r>
                    </a:p>
                    <a:p>
                      <a:pPr algn="r"/>
                      <a:r>
                        <a:rPr lang="en-US" sz="1400" b="1" dirty="0" smtClean="0">
                          <a:latin typeface="Century Gothic" panose="020B0502020202020204" pitchFamily="34" charset="0"/>
                        </a:rPr>
                        <a:t>three</a:t>
                      </a:r>
                      <a:r>
                        <a:rPr lang="en-US" sz="1400" b="1" baseline="0" dirty="0" smtClean="0">
                          <a:latin typeface="Century Gothic" panose="020B0502020202020204" pitchFamily="34" charset="0"/>
                        </a:rPr>
                        <a:t> times a week</a:t>
                      </a:r>
                      <a:endParaRPr lang="en-US" sz="1400" b="1" dirty="0" smtClean="0">
                        <a:latin typeface="Century Gothic" panose="020B0502020202020204" pitchFamily="34" charset="0"/>
                      </a:endParaRPr>
                    </a:p>
                    <a:p>
                      <a:pPr algn="r"/>
                      <a:r>
                        <a:rPr lang="en-US" sz="1400" b="1" dirty="0" smtClean="0">
                          <a:latin typeface="Century Gothic" panose="020B0502020202020204" pitchFamily="34" charset="0"/>
                        </a:rPr>
                        <a:t>Flex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 smtClean="0">
                          <a:latin typeface="Century Gothic" panose="020B0502020202020204" pitchFamily="34" charset="0"/>
                        </a:rPr>
                        <a:t>Phys. Ed.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400" b="0" dirty="0" smtClean="0">
                          <a:latin typeface="Century Gothic" panose="020B0502020202020204" pitchFamily="34" charset="0"/>
                        </a:rPr>
                        <a:t>Arts Ed.</a:t>
                      </a:r>
                      <a:endParaRPr lang="en-US" sz="1400" b="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951018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8721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1375483"/>
              </p:ext>
            </p:extLst>
          </p:nvPr>
        </p:nvGraphicFramePr>
        <p:xfrm>
          <a:off x="2006666" y="337234"/>
          <a:ext cx="8719246" cy="61493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7915">
                  <a:extLst>
                    <a:ext uri="{9D8B030D-6E8A-4147-A177-3AD203B41FA5}">
                      <a16:colId xmlns:a16="http://schemas.microsoft.com/office/drawing/2014/main" val="3658782441"/>
                    </a:ext>
                  </a:extLst>
                </a:gridCol>
                <a:gridCol w="1171575">
                  <a:extLst>
                    <a:ext uri="{9D8B030D-6E8A-4147-A177-3AD203B41FA5}">
                      <a16:colId xmlns:a16="http://schemas.microsoft.com/office/drawing/2014/main" val="2001290649"/>
                    </a:ext>
                  </a:extLst>
                </a:gridCol>
                <a:gridCol w="6109756">
                  <a:extLst>
                    <a:ext uri="{9D8B030D-6E8A-4147-A177-3AD203B41FA5}">
                      <a16:colId xmlns:a16="http://schemas.microsoft.com/office/drawing/2014/main" val="3203501361"/>
                    </a:ext>
                  </a:extLst>
                </a:gridCol>
              </a:tblGrid>
              <a:tr h="337163">
                <a:tc gridSpan="2">
                  <a:txBody>
                    <a:bodyPr/>
                    <a:lstStyle/>
                    <a:p>
                      <a:pPr marL="0" indent="0" algn="ctr"/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Century Gothic"/>
                        </a:rPr>
                        <a:t>Grade:    </a:t>
                      </a:r>
                      <a:endParaRPr lang="en-US" sz="1400" b="1" dirty="0">
                        <a:solidFill>
                          <a:schemeClr val="tx1"/>
                        </a:solidFill>
                        <a:latin typeface="Century Gothic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b="1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Century Gothic"/>
                        </a:rPr>
                        <a:t>Resources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01509092"/>
                  </a:ext>
                </a:extLst>
              </a:tr>
              <a:tr h="601011">
                <a:tc gridSpan="2">
                  <a:txBody>
                    <a:bodyPr/>
                    <a:lstStyle/>
                    <a:p>
                      <a:pPr algn="r"/>
                      <a:endParaRPr lang="en-US" sz="1100" b="1" dirty="0"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r>
                        <a:rPr lang="en-US" sz="1100" b="1" dirty="0">
                          <a:latin typeface="Century Gothic"/>
                        </a:rPr>
                        <a:t>Religion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400" b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US" sz="1000" b="0" dirty="0">
                        <a:latin typeface="Century Gothic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82292371"/>
                  </a:ext>
                </a:extLst>
              </a:tr>
              <a:tr h="819525">
                <a:tc gridSpan="2">
                  <a:txBody>
                    <a:bodyPr/>
                    <a:lstStyle/>
                    <a:p>
                      <a:pPr algn="ctr"/>
                      <a:r>
                        <a:rPr lang="en-US" sz="1100" b="1" dirty="0">
                          <a:latin typeface="Century Gothic"/>
                        </a:rPr>
                        <a:t>Math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400" b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0000"/>
                        </a:lnSpc>
                        <a:buNone/>
                      </a:pPr>
                      <a:endParaRPr lang="en-US" sz="1000" b="0" i="0" u="none" strike="noStrike" noProof="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47508081"/>
                  </a:ext>
                </a:extLst>
              </a:tr>
              <a:tr h="1068891">
                <a:tc gridSpan="2">
                  <a:txBody>
                    <a:bodyPr/>
                    <a:lstStyle/>
                    <a:p>
                      <a:pPr algn="ctr"/>
                      <a:endParaRPr lang="en-US" sz="1100" b="1" dirty="0" smtClean="0">
                        <a:latin typeface="Century Gothic"/>
                      </a:endParaRPr>
                    </a:p>
                    <a:p>
                      <a:pPr algn="ctr"/>
                      <a:r>
                        <a:rPr lang="en-US" sz="1100" b="1" dirty="0" smtClean="0">
                          <a:latin typeface="Century Gothic"/>
                        </a:rPr>
                        <a:t>Literacy</a:t>
                      </a:r>
                      <a:endParaRPr lang="en-US" sz="1100" b="1" dirty="0">
                        <a:latin typeface="Century Gothic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latin typeface="Century Gothic"/>
                        </a:rPr>
                        <a:t>Science/Social/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dirty="0">
                          <a:latin typeface="Century Gothic"/>
                        </a:rPr>
                        <a:t>Health connections</a:t>
                      </a:r>
                    </a:p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100" b="0" baseline="0" dirty="0">
                          <a:latin typeface="Century Gothic"/>
                        </a:rPr>
                        <a:t>(as appropriate) </a:t>
                      </a:r>
                      <a:endParaRPr lang="en-US" sz="1100" b="0" dirty="0"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endParaRPr lang="en-US" sz="1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en-US" sz="1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,Sans-Serif" panose="020B0604020202020204" pitchFamily="34" charset="0"/>
                        <a:buNone/>
                      </a:pPr>
                      <a:endParaRPr lang="en-US" sz="10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10623500"/>
                  </a:ext>
                </a:extLst>
              </a:tr>
              <a:tr h="658882"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>
                          <a:latin typeface="Century Gothic"/>
                        </a:rPr>
                        <a:t>Flex</a:t>
                      </a:r>
                    </a:p>
                    <a:p>
                      <a:pPr algn="r"/>
                      <a:endParaRPr lang="en-US" sz="1100" b="1" dirty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100" b="1">
                          <a:latin typeface="Century Gothic"/>
                        </a:rPr>
                        <a:t>Phys. Ed.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/>
                        <a:buNone/>
                      </a:pPr>
                      <a:endParaRPr lang="en-US" sz="14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95101889"/>
                  </a:ext>
                </a:extLst>
              </a:tr>
              <a:tr h="658882">
                <a:tc vMerge="1">
                  <a:txBody>
                    <a:bodyPr/>
                    <a:lstStyle/>
                    <a:p>
                      <a:pPr algn="r"/>
                      <a:endParaRPr lang="en-US" sz="1400" b="1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100" b="1">
                          <a:latin typeface="Century Gothic"/>
                        </a:rPr>
                        <a:t>Arts. Ed. </a:t>
                      </a:r>
                      <a:endParaRPr lang="en-US" sz="1100" b="1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endParaRPr lang="en-US" sz="1000" b="0" i="0" u="none" strike="noStrike" noProof="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3857707"/>
                  </a:ext>
                </a:extLst>
              </a:tr>
              <a:tr h="6588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>
                        <a:buNone/>
                      </a:pPr>
                      <a:r>
                        <a:rPr lang="en-US" sz="1100" b="1" i="0" u="none" strike="noStrike" noProof="0" dirty="0">
                          <a:latin typeface="Century Gothic"/>
                        </a:rPr>
                        <a:t>Social</a:t>
                      </a:r>
                      <a:endParaRPr lang="en-US" sz="1100" b="0" i="0" u="none" strike="noStrike" noProof="0" dirty="0"/>
                    </a:p>
                    <a:p>
                      <a:pPr marL="0" lvl="0" indent="0" algn="ctr">
                        <a:buNone/>
                      </a:pPr>
                      <a:r>
                        <a:rPr lang="en-US" sz="1100" b="1" i="0" u="none" strike="noStrike" noProof="0" dirty="0">
                          <a:latin typeface="Century Gothic"/>
                        </a:rPr>
                        <a:t>/Emotional</a:t>
                      </a:r>
                      <a:endParaRPr lang="en-US" sz="1100" b="0" i="0" u="none" strike="noStrike" noProof="0" dirty="0"/>
                    </a:p>
                    <a:p>
                      <a:pPr marL="0" lvl="0" indent="0" algn="ctr">
                        <a:buNone/>
                      </a:pPr>
                      <a:r>
                        <a:rPr lang="en-US" sz="1100" b="1" i="0" u="none" strike="noStrike" noProof="0" dirty="0">
                          <a:latin typeface="Century Gothic"/>
                        </a:rPr>
                        <a:t>Development</a:t>
                      </a:r>
                      <a:endParaRPr lang="en-US" sz="1100" b="0" i="0" u="none" strike="noStrike" noProof="0" dirty="0"/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,Sans-Serif" panose="020B0604020202020204" pitchFamily="34" charset="0"/>
                        <a:buChar char="•"/>
                      </a:pPr>
                      <a:endParaRPr lang="en-US" sz="1000" b="0" i="0" u="none" strike="noStrike" noProof="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25106121"/>
                  </a:ext>
                </a:extLst>
              </a:tr>
              <a:tr h="6588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100" b="1" dirty="0">
                          <a:latin typeface="Century Gothic"/>
                        </a:rPr>
                        <a:t>Indigenous</a:t>
                      </a:r>
                      <a:r>
                        <a:rPr lang="en-US" sz="1100" b="1" baseline="0" dirty="0">
                          <a:latin typeface="Century Gothic"/>
                        </a:rPr>
                        <a:t> Education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66757962"/>
                  </a:ext>
                </a:extLst>
              </a:tr>
              <a:tr h="658882">
                <a:tc vMerge="1">
                  <a:txBody>
                    <a:bodyPr/>
                    <a:lstStyle/>
                    <a:p>
                      <a:pPr algn="r"/>
                      <a:endParaRPr lang="en-US" sz="1400" b="1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1100" b="1" dirty="0">
                          <a:latin typeface="Century Gothic"/>
                        </a:rPr>
                        <a:t>Other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sz="1000" b="0" i="0" u="none" strike="noStrike" noProof="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099823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98838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C8BB3EC18341D42819F3B4C6EB96414" ma:contentTypeVersion="1" ma:contentTypeDescription="Create a new document." ma:contentTypeScope="" ma:versionID="8dd94f2227504b84cb6efe7f80b0e60b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21D603DB-8F0B-4FC8-BA91-42304F3C6CBB}"/>
</file>

<file path=customXml/itemProps2.xml><?xml version="1.0" encoding="utf-8"?>
<ds:datastoreItem xmlns:ds="http://schemas.openxmlformats.org/officeDocument/2006/customXml" ds:itemID="{C3B8FA90-AA7E-4A0A-BF2D-3246BCA1CE00}"/>
</file>

<file path=customXml/itemProps3.xml><?xml version="1.0" encoding="utf-8"?>
<ds:datastoreItem xmlns:ds="http://schemas.openxmlformats.org/officeDocument/2006/customXml" ds:itemID="{C655B954-CDC6-4B9C-83B3-61FC80F4997D}"/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215</Words>
  <Application>Microsoft Office PowerPoint</Application>
  <PresentationFormat>Widescreen</PresentationFormat>
  <Paragraphs>95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Arial,Sans-Serif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RCSD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Chase, Sherry</dc:creator>
  <cp:lastModifiedBy>Chase, Sherry</cp:lastModifiedBy>
  <cp:revision>13</cp:revision>
  <dcterms:created xsi:type="dcterms:W3CDTF">2020-03-26T20:22:18Z</dcterms:created>
  <dcterms:modified xsi:type="dcterms:W3CDTF">2020-04-03T02:47:08Z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0x0101003C8BB3EC18341D42819F3B4C6EB96414</vt:lpwstr>
  </property>
</Properties>
</file>